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1436" r:id="rId2"/>
  </p:sldIdLst>
  <p:sldSz cx="6858000" cy="9906000" type="A4"/>
  <p:notesSz cx="6797675" cy="9926638"/>
  <p:custDataLst>
    <p:tags r:id="rId4"/>
  </p:custDataLst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orient="horz" pos="5937" userDrawn="1">
          <p15:clr>
            <a:srgbClr val="A4A3A4"/>
          </p15:clr>
        </p15:guide>
        <p15:guide id="3" orient="horz" pos="1941" userDrawn="1">
          <p15:clr>
            <a:srgbClr val="A4A3A4"/>
          </p15:clr>
        </p15:guide>
        <p15:guide id="4" pos="4201" userDrawn="1">
          <p15:clr>
            <a:srgbClr val="A4A3A4"/>
          </p15:clr>
        </p15:guide>
        <p15:guide id="5" pos="119" userDrawn="1">
          <p15:clr>
            <a:srgbClr val="A4A3A4"/>
          </p15:clr>
        </p15:guide>
        <p15:guide id="6" pos="2285" userDrawn="1">
          <p15:clr>
            <a:srgbClr val="A4A3A4"/>
          </p15:clr>
        </p15:guide>
        <p15:guide id="7" pos="3887" userDrawn="1">
          <p15:clr>
            <a:srgbClr val="A4A3A4"/>
          </p15:clr>
        </p15:guide>
        <p15:guide id="8" pos="4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99FF"/>
    <a:srgbClr val="CCECFF"/>
    <a:srgbClr val="FFFF99"/>
    <a:srgbClr val="FF0000"/>
    <a:srgbClr val="FFFFCC"/>
    <a:srgbClr val="000099"/>
    <a:srgbClr val="DDDDDD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9" autoAdjust="0"/>
    <p:restoredTop sz="91677" autoAdjust="0"/>
  </p:normalViewPr>
  <p:slideViewPr>
    <p:cSldViewPr snapToObjects="1" showGuides="1">
      <p:cViewPr>
        <p:scale>
          <a:sx n="75" d="100"/>
          <a:sy n="75" d="100"/>
        </p:scale>
        <p:origin x="1596" y="-66"/>
      </p:cViewPr>
      <p:guideLst>
        <p:guide orient="horz"/>
        <p:guide orient="horz" pos="5937"/>
        <p:guide orient="horz" pos="1941"/>
        <p:guide pos="4201"/>
        <p:guide pos="119"/>
        <p:guide pos="2285"/>
        <p:guide pos="3887"/>
        <p:guide pos="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 showGuides="1">
      <p:cViewPr varScale="1">
        <p:scale>
          <a:sx n="61" d="100"/>
          <a:sy n="61" d="100"/>
        </p:scale>
        <p:origin x="-1956" y="-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7034" cy="49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77" rIns="91357" bIns="45677" numCol="1" anchor="t" anchorCtr="0" compatLnSpc="1">
            <a:prstTxWarp prst="textNoShape">
              <a:avLst/>
            </a:prstTxWarp>
          </a:bodyPr>
          <a:lstStyle>
            <a:lvl1pPr algn="l" defTabSz="911080" eaLnBrk="0" hangingPunct="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061" y="0"/>
            <a:ext cx="2947034" cy="49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77" rIns="91357" bIns="45677" numCol="1" anchor="t" anchorCtr="0" compatLnSpc="1">
            <a:prstTxWarp prst="textNoShape">
              <a:avLst/>
            </a:prstTxWarp>
          </a:bodyPr>
          <a:lstStyle>
            <a:lvl1pPr algn="r" defTabSz="911080" eaLnBrk="0" hangingPunct="0">
              <a:defRPr sz="1200"/>
            </a:lvl1pPr>
          </a:lstStyle>
          <a:p>
            <a:pPr>
              <a:defRPr/>
            </a:pPr>
            <a:fld id="{02FDC577-CA2A-422C-B657-2B52D9852F2B}" type="datetimeFigureOut">
              <a:rPr lang="ko-KR" altLang="en-US"/>
              <a:pPr>
                <a:defRPr/>
              </a:pPr>
              <a:t>2024-03-19</a:t>
            </a:fld>
            <a:endParaRPr lang="en-US" altLang="ko-K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42950"/>
            <a:ext cx="25781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6" y="4715195"/>
            <a:ext cx="5437506" cy="446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77" rIns="91357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03"/>
            <a:ext cx="2947034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77" rIns="91357" bIns="45677" numCol="1" anchor="b" anchorCtr="0" compatLnSpc="1">
            <a:prstTxWarp prst="textNoShape">
              <a:avLst/>
            </a:prstTxWarp>
          </a:bodyPr>
          <a:lstStyle>
            <a:lvl1pPr algn="l" defTabSz="911080" eaLnBrk="0" hangingPunct="0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061" y="9428803"/>
            <a:ext cx="2947034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77" rIns="91357" bIns="45677" numCol="1" anchor="b" anchorCtr="0" compatLnSpc="1">
            <a:prstTxWarp prst="textNoShape">
              <a:avLst/>
            </a:prstTxWarp>
          </a:bodyPr>
          <a:lstStyle>
            <a:lvl1pPr algn="r" defTabSz="911080" eaLnBrk="0" hangingPunct="0">
              <a:defRPr sz="1200"/>
            </a:lvl1pPr>
          </a:lstStyle>
          <a:p>
            <a:pPr>
              <a:defRPr/>
            </a:pPr>
            <a:fld id="{742AC886-0E61-4492-82A1-8AA653CCB0E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069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09788" y="742950"/>
            <a:ext cx="2578100" cy="3722688"/>
          </a:xfrm>
          <a:ln/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55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7197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38379" indent="-283992" defTabSz="907197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35967" indent="-227194" defTabSz="907197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590356" indent="-227194" defTabSz="907197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44742" indent="-227194" defTabSz="907197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499130" indent="-227194" algn="ctr" defTabSz="9071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53517" indent="-227194" algn="ctr" defTabSz="9071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07904" indent="-227194" algn="ctr" defTabSz="9071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62290" indent="-227194" algn="ctr" defTabSz="9071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fld id="{9BADAA10-C695-4E07-92AA-A1534DE19E70}" type="slidenum">
              <a:rPr lang="ko-KR" altLang="en-US" smtClean="0"/>
              <a:pPr/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63281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377" y="36690"/>
            <a:ext cx="6172200" cy="58473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5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34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377" y="36690"/>
            <a:ext cx="6172200" cy="58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2455" b="1" kern="1200">
          <a:solidFill>
            <a:schemeClr val="tx1"/>
          </a:solidFill>
          <a:latin typeface="Arial" pitchFamily="34" charset="0"/>
          <a:ea typeface="굴림" pitchFamily="50" charset="-127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2455" b="1">
          <a:solidFill>
            <a:schemeClr val="tx1"/>
          </a:solidFill>
          <a:latin typeface="Arial" pitchFamily="34" charset="0"/>
          <a:ea typeface="굴림" pitchFamily="50" charset="-127"/>
          <a:cs typeface="Arial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2455" b="1">
          <a:solidFill>
            <a:schemeClr val="tx1"/>
          </a:solidFill>
          <a:latin typeface="Arial" pitchFamily="34" charset="0"/>
          <a:ea typeface="굴림" pitchFamily="50" charset="-127"/>
          <a:cs typeface="Arial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2455" b="1">
          <a:solidFill>
            <a:schemeClr val="tx1"/>
          </a:solidFill>
          <a:latin typeface="Arial" pitchFamily="34" charset="0"/>
          <a:ea typeface="굴림" pitchFamily="50" charset="-127"/>
          <a:cs typeface="Arial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2455" b="1">
          <a:solidFill>
            <a:schemeClr val="tx1"/>
          </a:solidFill>
          <a:latin typeface="Arial" pitchFamily="34" charset="0"/>
          <a:ea typeface="굴림" pitchFamily="50" charset="-127"/>
          <a:cs typeface="Arial" pitchFamily="34" charset="0"/>
        </a:defRPr>
      </a:lvl5pPr>
      <a:lvl6pPr marL="660380" algn="ctr" rtl="0" fontAlgn="base" latinLnBrk="1">
        <a:spcBef>
          <a:spcPct val="0"/>
        </a:spcBef>
        <a:spcAft>
          <a:spcPct val="0"/>
        </a:spcAft>
        <a:defRPr sz="6355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1320759" algn="ctr" rtl="0" fontAlgn="base" latinLnBrk="1">
        <a:spcBef>
          <a:spcPct val="0"/>
        </a:spcBef>
        <a:spcAft>
          <a:spcPct val="0"/>
        </a:spcAft>
        <a:defRPr sz="6355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981139" algn="ctr" rtl="0" fontAlgn="base" latinLnBrk="1">
        <a:spcBef>
          <a:spcPct val="0"/>
        </a:spcBef>
        <a:spcAft>
          <a:spcPct val="0"/>
        </a:spcAft>
        <a:defRPr sz="6355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2641519" algn="ctr" rtl="0" fontAlgn="base" latinLnBrk="1">
        <a:spcBef>
          <a:spcPct val="0"/>
        </a:spcBef>
        <a:spcAft>
          <a:spcPct val="0"/>
        </a:spcAft>
        <a:defRPr sz="6355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495285" indent="-495285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914976" y="6396936"/>
            <a:ext cx="5491105" cy="403794"/>
          </a:xfrm>
          <a:prstGeom prst="roundRect">
            <a:avLst>
              <a:gd name="adj" fmla="val 3728"/>
            </a:avLst>
          </a:prstGeom>
          <a:solidFill>
            <a:schemeClr val="bg2">
              <a:lumMod val="75000"/>
              <a:alpha val="12000"/>
            </a:schemeClr>
          </a:solidFill>
          <a:ln w="28575">
            <a:solidFill>
              <a:srgbClr val="92D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14976" y="6460393"/>
            <a:ext cx="5570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 smtClean="0">
                <a:solidFill>
                  <a:srgbClr val="0033CC"/>
                </a:solidFill>
                <a:latin typeface="+mn-ea"/>
                <a:ea typeface="+mn-ea"/>
                <a:cs typeface="Arial" pitchFamily="34" charset="0"/>
              </a:rPr>
              <a:t>임시성전</a:t>
            </a:r>
            <a:r>
              <a:rPr lang="en-US" altLang="ko-KR" sz="1200" b="1" dirty="0" smtClean="0">
                <a:solidFill>
                  <a:srgbClr val="0033CC"/>
                </a:solidFill>
                <a:latin typeface="+mn-ea"/>
                <a:ea typeface="+mn-ea"/>
                <a:cs typeface="Arial" pitchFamily="34" charset="0"/>
              </a:rPr>
              <a:t>/</a:t>
            </a:r>
            <a:r>
              <a:rPr lang="ko-KR" altLang="en-US" sz="1200" b="1" dirty="0" err="1" smtClean="0">
                <a:solidFill>
                  <a:srgbClr val="0033CC"/>
                </a:solidFill>
                <a:latin typeface="+mn-ea"/>
                <a:ea typeface="+mn-ea"/>
                <a:cs typeface="Arial" pitchFamily="34" charset="0"/>
              </a:rPr>
              <a:t>사제관</a:t>
            </a:r>
            <a:r>
              <a:rPr lang="ko-KR" altLang="en-US" sz="1200" b="1" dirty="0" smtClean="0">
                <a:solidFill>
                  <a:srgbClr val="0033CC"/>
                </a:solidFill>
                <a:latin typeface="+mn-ea"/>
                <a:ea typeface="+mn-ea"/>
                <a:cs typeface="Arial" pitchFamily="34" charset="0"/>
              </a:rPr>
              <a:t> 및 </a:t>
            </a:r>
            <a:r>
              <a:rPr lang="ko-KR" altLang="en-US" sz="1200" b="1" dirty="0" err="1" smtClean="0">
                <a:solidFill>
                  <a:srgbClr val="0033CC"/>
                </a:solidFill>
                <a:latin typeface="+mn-ea"/>
                <a:ea typeface="+mn-ea"/>
                <a:cs typeface="Arial" pitchFamily="34" charset="0"/>
              </a:rPr>
              <a:t>재건축관련</a:t>
            </a:r>
            <a:r>
              <a:rPr lang="ko-KR" altLang="en-US" sz="1200" b="1" dirty="0" smtClean="0">
                <a:solidFill>
                  <a:srgbClr val="0033CC"/>
                </a:solidFill>
                <a:latin typeface="+mn-ea"/>
                <a:ea typeface="+mn-ea"/>
                <a:cs typeface="Arial" pitchFamily="34" charset="0"/>
              </a:rPr>
              <a:t> 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총 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202,525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천원 일반회계로 지출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ko-KR" sz="1200" b="1" dirty="0" smtClean="0">
                <a:solidFill>
                  <a:srgbClr val="0033CC"/>
                </a:solidFill>
                <a:latin typeface="+mn-ea"/>
                <a:ea typeface="+mn-ea"/>
                <a:cs typeface="Arial" pitchFamily="34" charset="0"/>
              </a:rPr>
              <a:t>('24/3/19)</a:t>
            </a:r>
            <a:endParaRPr lang="ko-KR" altLang="en-US" sz="1200" b="1" dirty="0">
              <a:solidFill>
                <a:srgbClr val="0033CC"/>
              </a:solidFill>
              <a:latin typeface="+mn-ea"/>
              <a:ea typeface="+mn-ea"/>
              <a:cs typeface="Arial" pitchFamily="34" charset="0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367174" y="348434"/>
            <a:ext cx="5928170" cy="461665"/>
            <a:chOff x="589172" y="1040806"/>
            <a:chExt cx="4104117" cy="522419"/>
          </a:xfrm>
        </p:grpSpPr>
        <p:sp>
          <p:nvSpPr>
            <p:cNvPr id="32" name="직사각형 31"/>
            <p:cNvSpPr/>
            <p:nvPr/>
          </p:nvSpPr>
          <p:spPr>
            <a:xfrm>
              <a:off x="589172" y="1106527"/>
              <a:ext cx="129817" cy="411474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252228" indent="-252228" algn="l">
                <a:defRPr/>
              </a:pPr>
              <a:endParaRPr kumimoji="0" lang="ko-KR" altLang="en-US" dirty="0">
                <a:solidFill>
                  <a:schemeClr val="tx1"/>
                </a:solidFill>
                <a:latin typeface="+mn-ea"/>
                <a:cs typeface="Arial" pitchFamily="34" charset="0"/>
              </a:endParaRPr>
            </a:p>
          </p:txBody>
        </p:sp>
        <p:sp>
          <p:nvSpPr>
            <p:cNvPr id="33" name="TextBox 10"/>
            <p:cNvSpPr txBox="1">
              <a:spLocks noChangeArrowheads="1"/>
            </p:cNvSpPr>
            <p:nvPr/>
          </p:nvSpPr>
          <p:spPr bwMode="auto">
            <a:xfrm>
              <a:off x="836612" y="1040806"/>
              <a:ext cx="3856677" cy="522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kumimoji="0" lang="ko-KR" altLang="en-US" sz="2400" b="1" dirty="0" err="1" smtClean="0">
                  <a:solidFill>
                    <a:srgbClr val="000000"/>
                  </a:solidFill>
                  <a:latin typeface="+mn-ea"/>
                  <a:ea typeface="+mn-ea"/>
                  <a:cs typeface="Arial" pitchFamily="34" charset="0"/>
                </a:rPr>
                <a:t>가음동성당</a:t>
              </a:r>
              <a:r>
                <a:rPr kumimoji="0" lang="ko-KR" altLang="en-US" sz="2400" b="1" dirty="0" smtClean="0">
                  <a:solidFill>
                    <a:srgbClr val="000000"/>
                  </a:solidFill>
                  <a:latin typeface="+mn-ea"/>
                  <a:ea typeface="+mn-ea"/>
                  <a:cs typeface="Arial" pitchFamily="34" charset="0"/>
                </a:rPr>
                <a:t> </a:t>
              </a:r>
              <a:r>
                <a:rPr kumimoji="0" lang="ko-KR" altLang="en-US" sz="2400" b="1" dirty="0" smtClean="0">
                  <a:solidFill>
                    <a:srgbClr val="000000"/>
                  </a:solidFill>
                  <a:latin typeface="+mn-ea"/>
                  <a:ea typeface="+mn-ea"/>
                  <a:cs typeface="Arial" pitchFamily="34" charset="0"/>
                </a:rPr>
                <a:t>성전 재건축 수입</a:t>
              </a:r>
              <a:r>
                <a:rPr kumimoji="0" lang="en-US" altLang="ko-KR" sz="2400" b="1" dirty="0" smtClean="0">
                  <a:solidFill>
                    <a:srgbClr val="000000"/>
                  </a:solidFill>
                  <a:latin typeface="+mn-ea"/>
                  <a:ea typeface="+mn-ea"/>
                  <a:cs typeface="Arial" pitchFamily="34" charset="0"/>
                </a:rPr>
                <a:t>/</a:t>
              </a:r>
              <a:r>
                <a:rPr kumimoji="0" lang="ko-KR" altLang="en-US" sz="2400" b="1" dirty="0" err="1" smtClean="0">
                  <a:solidFill>
                    <a:srgbClr val="000000"/>
                  </a:solidFill>
                  <a:latin typeface="+mn-ea"/>
                  <a:ea typeface="+mn-ea"/>
                  <a:cs typeface="Arial" pitchFamily="34" charset="0"/>
                </a:rPr>
                <a:t>지출현황</a:t>
              </a:r>
              <a:endParaRPr kumimoji="0" lang="en-US" altLang="ko-KR" sz="2400" b="1" dirty="0">
                <a:solidFill>
                  <a:srgbClr val="000000"/>
                </a:solidFill>
                <a:latin typeface="+mn-ea"/>
                <a:ea typeface="+mn-ea"/>
                <a:cs typeface="Arial" pitchFamily="34" charset="0"/>
              </a:endParaRPr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451659"/>
              </p:ext>
            </p:extLst>
          </p:nvPr>
        </p:nvGraphicFramePr>
        <p:xfrm>
          <a:off x="256896" y="2323165"/>
          <a:ext cx="6162379" cy="29185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7063">
                  <a:extLst>
                    <a:ext uri="{9D8B030D-6E8A-4147-A177-3AD203B41FA5}">
                      <a16:colId xmlns:a16="http://schemas.microsoft.com/office/drawing/2014/main" val="3227017981"/>
                    </a:ext>
                  </a:extLst>
                </a:gridCol>
                <a:gridCol w="1027063">
                  <a:extLst>
                    <a:ext uri="{9D8B030D-6E8A-4147-A177-3AD203B41FA5}">
                      <a16:colId xmlns:a16="http://schemas.microsoft.com/office/drawing/2014/main" val="2900997425"/>
                    </a:ext>
                  </a:extLst>
                </a:gridCol>
                <a:gridCol w="909401">
                  <a:extLst>
                    <a:ext uri="{9D8B030D-6E8A-4147-A177-3AD203B41FA5}">
                      <a16:colId xmlns:a16="http://schemas.microsoft.com/office/drawing/2014/main" val="31228919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7021979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53183968"/>
                    </a:ext>
                  </a:extLst>
                </a:gridCol>
                <a:gridCol w="1326644">
                  <a:extLst>
                    <a:ext uri="{9D8B030D-6E8A-4147-A177-3AD203B41FA5}">
                      <a16:colId xmlns:a16="http://schemas.microsoft.com/office/drawing/2014/main" val="4152226581"/>
                    </a:ext>
                  </a:extLst>
                </a:gridCol>
              </a:tblGrid>
              <a:tr h="33856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재건축기금</a:t>
                      </a:r>
                      <a:r>
                        <a:rPr lang="ko-KR" altLang="en-US" sz="1200" dirty="0" smtClean="0"/>
                        <a:t> 특별회계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수입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지출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잔액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비고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0474740"/>
                  </a:ext>
                </a:extLst>
              </a:tr>
              <a:tr h="3385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보상금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재건축조합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7,680,000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4405936"/>
                  </a:ext>
                </a:extLst>
              </a:tr>
              <a:tr h="3385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이자수입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입출금계좌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5490270"/>
                  </a:ext>
                </a:extLst>
              </a:tr>
              <a:tr h="3385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이자수입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정기예금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52,733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’24.3.5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재예치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0492289"/>
                  </a:ext>
                </a:extLst>
              </a:tr>
              <a:tr h="3385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임차보증금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임시성전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100,000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만료시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ko-KR" altLang="en-US" sz="1200" dirty="0" err="1" smtClean="0"/>
                        <a:t>전액회수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544628"/>
                  </a:ext>
                </a:extLst>
              </a:tr>
              <a:tr h="338565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임차보증금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사제관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550,000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/>
                        <a:t>만료시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ko-KR" altLang="en-US" sz="1200" dirty="0" err="1" smtClean="0"/>
                        <a:t>전액회수</a:t>
                      </a:r>
                      <a:endParaRPr lang="ko-KR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5531515"/>
                  </a:ext>
                </a:extLst>
              </a:tr>
              <a:tr h="338565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임차보증금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수녀원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500,000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/>
                        <a:t>만료시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ko-KR" altLang="en-US" sz="1200" dirty="0" err="1" smtClean="0"/>
                        <a:t>전액회수</a:t>
                      </a:r>
                      <a:endParaRPr lang="ko-KR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7269505"/>
                  </a:ext>
                </a:extLst>
              </a:tr>
              <a:tr h="1692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설계비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신축성전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50,000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잔금 미지급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304934"/>
                  </a:ext>
                </a:extLst>
              </a:tr>
              <a:tr h="16928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계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7,732,906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1,200,000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6,532,906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4391999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410410" y="1422981"/>
            <a:ext cx="100886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chemeClr val="accent6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 </a:t>
            </a:r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b="1" dirty="0" smtClean="0">
                <a:solidFill>
                  <a:schemeClr val="accent6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천원</a:t>
            </a:r>
            <a:endParaRPr lang="ko-KR" altLang="en-US" sz="12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8" name="Picture 98" descr="C:\Program Files\Common Files\Microsoft Shared\Clipart\cagcat50\BS00508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28" y="6352008"/>
            <a:ext cx="468534" cy="49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모서리가 둥근 직사각형 70"/>
          <p:cNvSpPr/>
          <p:nvPr/>
        </p:nvSpPr>
        <p:spPr>
          <a:xfrm>
            <a:off x="914976" y="7278122"/>
            <a:ext cx="5491105" cy="403794"/>
          </a:xfrm>
          <a:prstGeom prst="roundRect">
            <a:avLst>
              <a:gd name="adj" fmla="val 3728"/>
            </a:avLst>
          </a:prstGeom>
          <a:solidFill>
            <a:schemeClr val="bg2">
              <a:lumMod val="75000"/>
              <a:alpha val="12000"/>
            </a:schemeClr>
          </a:solidFill>
          <a:ln w="28575">
            <a:solidFill>
              <a:srgbClr val="0033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TextBox 71"/>
          <p:cNvSpPr txBox="1"/>
          <p:nvPr/>
        </p:nvSpPr>
        <p:spPr>
          <a:xfrm>
            <a:off x="914976" y="7341519"/>
            <a:ext cx="5491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임시성전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 인테리어 공사비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</a:t>
            </a:r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중계수수료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 </a:t>
            </a:r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전세권설정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119,753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천원 </a:t>
            </a:r>
            <a:endParaRPr lang="ko-KR" altLang="en-US" sz="1200" b="1" dirty="0">
              <a:solidFill>
                <a:srgbClr val="FF0000"/>
              </a:solidFill>
              <a:latin typeface="+mn-ea"/>
              <a:ea typeface="+mn-ea"/>
              <a:cs typeface="Arial" pitchFamily="34" charset="0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914976" y="6884435"/>
            <a:ext cx="1624453" cy="276999"/>
            <a:chOff x="589172" y="1068381"/>
            <a:chExt cx="1124622" cy="313451"/>
          </a:xfrm>
        </p:grpSpPr>
        <p:sp>
          <p:nvSpPr>
            <p:cNvPr id="74" name="직사각형 73"/>
            <p:cNvSpPr/>
            <p:nvPr/>
          </p:nvSpPr>
          <p:spPr>
            <a:xfrm>
              <a:off x="589172" y="1106527"/>
              <a:ext cx="64099" cy="274482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252228" indent="-252228" algn="l">
                <a:defRPr/>
              </a:pPr>
              <a:endParaRPr kumimoji="0" lang="ko-KR" altLang="en-US" dirty="0">
                <a:solidFill>
                  <a:schemeClr val="tx1"/>
                </a:solidFill>
                <a:latin typeface="+mn-ea"/>
                <a:cs typeface="Arial" pitchFamily="34" charset="0"/>
              </a:endParaRPr>
            </a:p>
          </p:txBody>
        </p:sp>
        <p:sp>
          <p:nvSpPr>
            <p:cNvPr id="75" name="TextBox 10"/>
            <p:cNvSpPr txBox="1">
              <a:spLocks noChangeArrowheads="1"/>
            </p:cNvSpPr>
            <p:nvPr/>
          </p:nvSpPr>
          <p:spPr bwMode="auto">
            <a:xfrm>
              <a:off x="620447" y="1068381"/>
              <a:ext cx="1093347" cy="313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kumimoji="0" lang="ko-KR" altLang="en-US" sz="1200" b="1" dirty="0" smtClean="0">
                  <a:solidFill>
                    <a:srgbClr val="000000"/>
                  </a:solidFill>
                  <a:latin typeface="+mn-ea"/>
                  <a:ea typeface="+mn-ea"/>
                  <a:cs typeface="Arial" pitchFamily="34" charset="0"/>
                </a:rPr>
                <a:t>주요 지출 내역 요약</a:t>
              </a:r>
              <a:endParaRPr kumimoji="0" lang="en-US" altLang="ko-KR" sz="1200" b="1" dirty="0">
                <a:solidFill>
                  <a:srgbClr val="000000"/>
                </a:solidFill>
                <a:latin typeface="+mn-ea"/>
                <a:ea typeface="+mn-ea"/>
                <a:cs typeface="Arial" pitchFamily="34" charset="0"/>
              </a:endParaRPr>
            </a:p>
          </p:txBody>
        </p:sp>
      </p:grpSp>
      <p:sp>
        <p:nvSpPr>
          <p:cNvPr id="77" name="모서리가 둥근 직사각형 76"/>
          <p:cNvSpPr/>
          <p:nvPr/>
        </p:nvSpPr>
        <p:spPr>
          <a:xfrm>
            <a:off x="914976" y="7784150"/>
            <a:ext cx="5491105" cy="403794"/>
          </a:xfrm>
          <a:prstGeom prst="roundRect">
            <a:avLst>
              <a:gd name="adj" fmla="val 3728"/>
            </a:avLst>
          </a:prstGeom>
          <a:solidFill>
            <a:schemeClr val="bg2">
              <a:lumMod val="75000"/>
              <a:alpha val="12000"/>
            </a:schemeClr>
          </a:solidFill>
          <a:ln w="28575">
            <a:solidFill>
              <a:srgbClr val="0033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914976" y="7847547"/>
            <a:ext cx="5491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임시성전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 관리비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 </a:t>
            </a:r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월임차료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 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공조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</a:t>
            </a:r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배전함등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39,834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천원 </a:t>
            </a:r>
            <a:endParaRPr lang="ko-KR" altLang="en-US" sz="1200" b="1" dirty="0">
              <a:solidFill>
                <a:srgbClr val="FF0000"/>
              </a:solidFill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79" name="타원 78"/>
          <p:cNvSpPr/>
          <p:nvPr/>
        </p:nvSpPr>
        <p:spPr>
          <a:xfrm>
            <a:off x="485164" y="7308279"/>
            <a:ext cx="332070" cy="33884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2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0" name="타원 79"/>
          <p:cNvSpPr/>
          <p:nvPr/>
        </p:nvSpPr>
        <p:spPr>
          <a:xfrm>
            <a:off x="485164" y="7812120"/>
            <a:ext cx="332070" cy="33884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2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" name="모서리가 둥근 직사각형 80"/>
          <p:cNvSpPr/>
          <p:nvPr/>
        </p:nvSpPr>
        <p:spPr>
          <a:xfrm>
            <a:off x="914976" y="8290992"/>
            <a:ext cx="5491105" cy="403794"/>
          </a:xfrm>
          <a:prstGeom prst="roundRect">
            <a:avLst>
              <a:gd name="adj" fmla="val 3728"/>
            </a:avLst>
          </a:prstGeom>
          <a:solidFill>
            <a:schemeClr val="bg2">
              <a:lumMod val="75000"/>
              <a:alpha val="12000"/>
            </a:schemeClr>
          </a:solidFill>
          <a:ln w="28575">
            <a:solidFill>
              <a:srgbClr val="0033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TextBox 81"/>
          <p:cNvSpPr txBox="1"/>
          <p:nvPr/>
        </p:nvSpPr>
        <p:spPr>
          <a:xfrm>
            <a:off x="914976" y="8354389"/>
            <a:ext cx="5491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사제관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 이사비용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</a:t>
            </a:r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전세권설정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 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물품구입비</a:t>
            </a:r>
            <a:r>
              <a:rPr lang="en-US" altLang="ko-KR" sz="1200" b="1" dirty="0" smtClean="0">
                <a:latin typeface="+mn-ea"/>
                <a:ea typeface="+mn-ea"/>
                <a:cs typeface="Arial" pitchFamily="34" charset="0"/>
              </a:rPr>
              <a:t>,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수녀원관리비 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20,666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천원 </a:t>
            </a:r>
            <a:endParaRPr lang="ko-KR" altLang="en-US" sz="1200" b="1" dirty="0">
              <a:solidFill>
                <a:srgbClr val="FF0000"/>
              </a:solidFill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914976" y="8797020"/>
            <a:ext cx="5491105" cy="403794"/>
          </a:xfrm>
          <a:prstGeom prst="roundRect">
            <a:avLst>
              <a:gd name="adj" fmla="val 3728"/>
            </a:avLst>
          </a:prstGeom>
          <a:solidFill>
            <a:schemeClr val="bg2">
              <a:lumMod val="75000"/>
              <a:alpha val="12000"/>
            </a:schemeClr>
          </a:solidFill>
          <a:ln w="28575">
            <a:solidFill>
              <a:srgbClr val="0033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TextBox 83"/>
          <p:cNvSpPr txBox="1"/>
          <p:nvPr/>
        </p:nvSpPr>
        <p:spPr>
          <a:xfrm>
            <a:off x="914976" y="8860417"/>
            <a:ext cx="5491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재건축 소송비용 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19,800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천원</a:t>
            </a:r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외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 </a:t>
            </a:r>
            <a:r>
              <a:rPr lang="ko-KR" altLang="en-US" sz="1200" b="1" dirty="0" err="1" smtClean="0">
                <a:latin typeface="+mn-ea"/>
                <a:ea typeface="+mn-ea"/>
                <a:cs typeface="Arial" pitchFamily="34" charset="0"/>
              </a:rPr>
              <a:t>현수막등</a:t>
            </a:r>
            <a:r>
              <a:rPr lang="ko-KR" altLang="en-US" sz="1200" b="1" dirty="0" smtClean="0">
                <a:latin typeface="+mn-ea"/>
                <a:ea typeface="+mn-ea"/>
                <a:cs typeface="Arial" pitchFamily="34" charset="0"/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2,472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천원</a:t>
            </a:r>
            <a:endParaRPr lang="ko-KR" altLang="en-US" sz="1200" b="1" dirty="0">
              <a:solidFill>
                <a:srgbClr val="FF0000"/>
              </a:solidFill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85" name="타원 84"/>
          <p:cNvSpPr/>
          <p:nvPr/>
        </p:nvSpPr>
        <p:spPr>
          <a:xfrm>
            <a:off x="485164" y="8321149"/>
            <a:ext cx="332070" cy="33884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2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6" name="타원 85"/>
          <p:cNvSpPr/>
          <p:nvPr/>
        </p:nvSpPr>
        <p:spPr>
          <a:xfrm>
            <a:off x="485164" y="8824990"/>
            <a:ext cx="332070" cy="33884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2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4355" y="1110142"/>
            <a:ext cx="3352637" cy="454384"/>
            <a:chOff x="116632" y="8409384"/>
            <a:chExt cx="3460787" cy="653050"/>
          </a:xfrm>
        </p:grpSpPr>
        <p:sp>
          <p:nvSpPr>
            <p:cNvPr id="87" name="직사각형 86"/>
            <p:cNvSpPr/>
            <p:nvPr/>
          </p:nvSpPr>
          <p:spPr>
            <a:xfrm>
              <a:off x="116632" y="8409384"/>
              <a:ext cx="3460787" cy="6530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5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16632" y="8440211"/>
              <a:ext cx="3043527" cy="5750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2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특별회계</a:t>
              </a:r>
              <a:r>
                <a:rPr lang="en-US" altLang="ko-KR" sz="2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2000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재건축기금</a:t>
              </a:r>
              <a:r>
                <a:rPr lang="en-US" altLang="ko-KR" sz="2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endPara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4355" y="5742018"/>
            <a:ext cx="3352637" cy="454384"/>
            <a:chOff x="116632" y="8409384"/>
            <a:chExt cx="3460787" cy="653050"/>
          </a:xfrm>
        </p:grpSpPr>
        <p:sp>
          <p:nvSpPr>
            <p:cNvPr id="92" name="직사각형 91"/>
            <p:cNvSpPr/>
            <p:nvPr/>
          </p:nvSpPr>
          <p:spPr>
            <a:xfrm>
              <a:off x="116632" y="8409384"/>
              <a:ext cx="3460787" cy="6530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5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16632" y="8440211"/>
              <a:ext cx="3043527" cy="5750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2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일반회계</a:t>
              </a:r>
              <a:r>
                <a:rPr lang="en-US" altLang="ko-KR" sz="2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2000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성당기금</a:t>
              </a:r>
              <a:r>
                <a:rPr lang="en-US" altLang="ko-KR" sz="2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endPara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94" name="모서리가 둥근 직사각형 93"/>
          <p:cNvSpPr/>
          <p:nvPr/>
        </p:nvSpPr>
        <p:spPr>
          <a:xfrm>
            <a:off x="914976" y="1763973"/>
            <a:ext cx="5491105" cy="403794"/>
          </a:xfrm>
          <a:prstGeom prst="roundRect">
            <a:avLst>
              <a:gd name="adj" fmla="val 3728"/>
            </a:avLst>
          </a:prstGeom>
          <a:solidFill>
            <a:schemeClr val="bg2">
              <a:lumMod val="75000"/>
              <a:alpha val="12000"/>
            </a:schemeClr>
          </a:solidFill>
          <a:ln w="28575">
            <a:solidFill>
              <a:srgbClr val="92D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5" name="Picture 98" descr="C:\Program Files\Common Files\Microsoft Shared\Clipart\cagcat50\BS00508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28" y="1719045"/>
            <a:ext cx="468534" cy="49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TextBox 95"/>
          <p:cNvSpPr txBox="1"/>
          <p:nvPr/>
        </p:nvSpPr>
        <p:spPr>
          <a:xfrm>
            <a:off x="914976" y="1826775"/>
            <a:ext cx="5570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24/3/19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일 현재 잔액 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6,532,906</a:t>
            </a:r>
            <a:r>
              <a:rPr lang="ko-KR" altLang="en-US" sz="1200" b="1" dirty="0" smtClean="0">
                <a:solidFill>
                  <a:srgbClr val="FF0000"/>
                </a:solidFill>
                <a:latin typeface="+mn-ea"/>
                <a:ea typeface="+mn-ea"/>
                <a:cs typeface="Arial" pitchFamily="34" charset="0"/>
              </a:rPr>
              <a:t>천원</a:t>
            </a:r>
            <a:endParaRPr lang="ko-KR" altLang="en-US" sz="1200" b="1" dirty="0">
              <a:solidFill>
                <a:srgbClr val="FF0000"/>
              </a:solidFill>
              <a:latin typeface="+mn-ea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51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4"/>
</p:tagLst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2">
              <a:lumMod val="50000"/>
            </a:schemeClr>
          </a:solidFill>
        </a:ln>
      </a:spPr>
      <a:bodyPr lIns="0" rIns="0" rtlCol="0" anchor="ctr"/>
      <a:lstStyle>
        <a:defPPr algn="ctr">
          <a:defRPr sz="1100" b="1" dirty="0" smtClean="0">
            <a:solidFill>
              <a:schemeClr val="tx1"/>
            </a:solidFill>
            <a:latin typeface="Arial" pitchFamily="34" charset="0"/>
            <a:ea typeface="굴림" pitchFamily="50" charset="-127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36000" tIns="10800" rIns="0" bIns="10800">
        <a:spAutoFit/>
      </a:bodyPr>
      <a:lstStyle>
        <a:defPPr algn="l" eaLnBrk="1" hangingPunct="1">
          <a:buFont typeface="Wingdings" pitchFamily="2" charset="2"/>
          <a:buChar char="§"/>
          <a:defRPr sz="11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98175</TotalTime>
  <Words>129</Words>
  <Application>Microsoft Office PowerPoint</Application>
  <PresentationFormat>A4 용지(210x297mm)</PresentationFormat>
  <Paragraphs>58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</vt:lpstr>
      <vt:lpstr>맑은 고딕</vt:lpstr>
      <vt:lpstr>Arial</vt:lpstr>
      <vt:lpstr>1_Office 테마</vt:lpstr>
      <vt:lpstr>PowerPoint 프레젠테이션</vt:lpstr>
    </vt:vector>
  </TitlesOfParts>
  <Company>(주)효성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USER;5</dc:creator>
  <cp:lastModifiedBy>Comet</cp:lastModifiedBy>
  <cp:revision>4638</cp:revision>
  <cp:lastPrinted>2022-03-25T02:17:08Z</cp:lastPrinted>
  <dcterms:created xsi:type="dcterms:W3CDTF">2010-05-06T23:56:32Z</dcterms:created>
  <dcterms:modified xsi:type="dcterms:W3CDTF">2024-03-19T05:53:09Z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umberOfSlides">
    <vt:i4>41</vt:i4>
  </property>
  <property fmtid="{D5CDD505-2E9C-101B-9397-08002B2CF9AE}" pid="3" name="RevisionCount">
    <vt:i4>3</vt:i4>
  </property>
</Properties>
</file>